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66" r:id="rId3"/>
    <p:sldId id="530" r:id="rId5"/>
    <p:sldId id="560" r:id="rId6"/>
    <p:sldId id="561" r:id="rId7"/>
    <p:sldId id="542" r:id="rId8"/>
    <p:sldId id="543" r:id="rId9"/>
    <p:sldId id="563" r:id="rId10"/>
    <p:sldId id="584" r:id="rId11"/>
    <p:sldId id="585" r:id="rId12"/>
    <p:sldId id="562" r:id="rId13"/>
    <p:sldId id="564" r:id="rId14"/>
    <p:sldId id="566" r:id="rId15"/>
    <p:sldId id="567" r:id="rId16"/>
    <p:sldId id="267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0" userDrawn="1">
          <p15:clr>
            <a:srgbClr val="A4A3A4"/>
          </p15:clr>
        </p15:guide>
        <p15:guide id="2" pos="38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88953" autoAdjust="0"/>
  </p:normalViewPr>
  <p:slideViewPr>
    <p:cSldViewPr snapToGrid="0" showGuides="1">
      <p:cViewPr varScale="1">
        <p:scale>
          <a:sx n="114" d="100"/>
          <a:sy n="114" d="100"/>
        </p:scale>
        <p:origin x="438" y="108"/>
      </p:cViewPr>
      <p:guideLst>
        <p:guide orient="horz" pos="2250"/>
        <p:guide pos="3852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7E2813-601B-4697-B14D-16502760099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5EF03-110B-4710-A708-FEF1927612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3F8F91-4F38-4A01-947F-C76C21BA8A7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8CCA95-4F40-4CDD-BF1E-B8C9EB86EE7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  <a:prstGeom prst="rect">
            <a:avLst/>
          </a:prstGeom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716496" y="4489356"/>
            <a:ext cx="5732704" cy="4252920"/>
          </a:xfrm>
          <a:prstGeom prst="rect">
            <a:avLst/>
          </a:prstGeom>
        </p:spPr>
        <p:txBody>
          <a:bodyPr lIns="95012" tIns="47322" rIns="95012" bIns="47322">
            <a:noAutofit/>
          </a:bodyPr>
          <a:lstStyle/>
          <a:p>
            <a:endParaRPr lang="en-GB" sz="2000" spc="-1">
              <a:latin typeface="Arial" panose="020B0604020202020204"/>
            </a:endParaRPr>
          </a:p>
        </p:txBody>
      </p:sp>
      <p:sp>
        <p:nvSpPr>
          <p:cNvPr id="200" name="TextShape 3"/>
          <p:cNvSpPr txBox="1"/>
          <p:nvPr/>
        </p:nvSpPr>
        <p:spPr>
          <a:xfrm>
            <a:off x="4059040" y="8977248"/>
            <a:ext cx="3104816" cy="472140"/>
          </a:xfrm>
          <a:prstGeom prst="rect">
            <a:avLst/>
          </a:prstGeom>
          <a:noFill/>
          <a:ln>
            <a:noFill/>
          </a:ln>
        </p:spPr>
        <p:txBody>
          <a:bodyPr lIns="95012" tIns="47322" rIns="95012" bIns="47322" anchor="b">
            <a:noAutofit/>
          </a:bodyPr>
          <a:lstStyle/>
          <a:p>
            <a:pPr algn="r">
              <a:lnSpc>
                <a:spcPct val="100000"/>
              </a:lnSpc>
            </a:pPr>
            <a:fld id="{4BB96E7A-B2A0-46CD-B40C-2CE21ED02814}" type="slidenum">
              <a:rPr lang="en-GB" sz="1200" spc="-1">
                <a:solidFill>
                  <a:srgbClr val="000000"/>
                </a:solidFill>
              </a:rPr>
            </a:fld>
            <a:endParaRPr lang="en-GB" sz="1200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image" Target="../media/image11.jpeg"/><Relationship Id="rId2" Type="http://schemas.openxmlformats.org/officeDocument/2006/relationships/tags" Target="../tags/tag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12.jpeg"/><Relationship Id="rId2" Type="http://schemas.openxmlformats.org/officeDocument/2006/relationships/tags" Target="../tags/tag4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image" Target="../media/image13.jpeg"/><Relationship Id="rId2" Type="http://schemas.openxmlformats.org/officeDocument/2006/relationships/tags" Target="../tags/tag6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/>
          <p:nvPr/>
        </p:nvSpPr>
        <p:spPr>
          <a:xfrm>
            <a:off x="1615439" y="4415482"/>
            <a:ext cx="9601201" cy="19768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i-IN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  <a:buClr>
                <a:srgbClr val="94C600"/>
              </a:buClr>
              <a:defRPr/>
            </a:pPr>
            <a:endParaRPr lang="en-US" sz="2800" b="1" cap="small" spc="-5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  <a:sym typeface="+mn-ea"/>
            </a:endParaRPr>
          </a:p>
          <a:p>
            <a:pPr algn="ctr">
              <a:spcBef>
                <a:spcPct val="0"/>
              </a:spcBef>
              <a:buClr>
                <a:srgbClr val="94C600"/>
              </a:buClr>
              <a:defRPr/>
            </a:pPr>
            <a:endParaRPr lang="en-US" sz="2800" b="1" cap="small" spc="-5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  <a:sym typeface="+mn-ea"/>
            </a:endParaRPr>
          </a:p>
          <a:p>
            <a:pPr algn="ctr">
              <a:spcBef>
                <a:spcPct val="0"/>
              </a:spcBef>
              <a:buClr>
                <a:srgbClr val="94C600"/>
              </a:buClr>
              <a:defRPr/>
            </a:pPr>
            <a:r>
              <a:rPr lang="en-US" sz="2800" b="1" cap="small" spc="-5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  <a:sym typeface="+mn-ea"/>
              </a:rPr>
              <a:t>Department  of  Pension  &amp;  Pensioners’  </a:t>
            </a:r>
            <a:r>
              <a:rPr lang="en-US" sz="2800" b="1" cap="small" spc="-5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  <a:sym typeface="+mn-ea"/>
              </a:rPr>
              <a:t>Welfare</a:t>
            </a:r>
            <a:endParaRPr lang="en-US" sz="2800" b="1" cap="small" spc="-50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  <a:sym typeface="+mn-ea"/>
            </a:endParaRPr>
          </a:p>
          <a:p>
            <a:pPr algn="ctr">
              <a:spcBef>
                <a:spcPct val="0"/>
              </a:spcBef>
              <a:buClr>
                <a:srgbClr val="94C600"/>
              </a:buClr>
              <a:defRPr/>
            </a:pPr>
            <a:endParaRPr lang="en-US" sz="2800" b="1" cap="small" spc="-5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lue-pic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770402" y="-448602"/>
            <a:ext cx="1294645" cy="2517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485" y="1566545"/>
            <a:ext cx="9558020" cy="364553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r>
              <a:rPr lang="en-US" sz="4800" b="1" cap="small" spc="-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Arial" panose="020B0604020202020204" pitchFamily="34" charset="0"/>
                <a:sym typeface="+mn-ea"/>
              </a:rPr>
              <a:t> uploading </a:t>
            </a:r>
            <a:br>
              <a:rPr lang="en-US" sz="4800" b="1" cap="small" spc="-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Arial" panose="020B0604020202020204" pitchFamily="34" charset="0"/>
                <a:sym typeface="+mn-ea"/>
              </a:rPr>
            </a:br>
            <a:r>
              <a:rPr lang="en-US" sz="4800" b="1" cap="small" spc="-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Arial" panose="020B0604020202020204" pitchFamily="34" charset="0"/>
                <a:sym typeface="+mn-ea"/>
              </a:rPr>
              <a:t>of </a:t>
            </a:r>
            <a:br>
              <a:rPr lang="en-US" sz="4800" b="1" cap="small" spc="-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Arial" panose="020B0604020202020204" pitchFamily="34" charset="0"/>
                <a:sym typeface="+mn-ea"/>
              </a:rPr>
            </a:br>
            <a:r>
              <a:rPr lang="en-US" sz="4800" b="1" cap="small" spc="-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Arial" panose="020B0604020202020204" pitchFamily="34" charset="0"/>
                <a:sym typeface="+mn-ea"/>
              </a:rPr>
              <a:t>physical grievance </a:t>
            </a:r>
            <a:r>
              <a:rPr lang="en-US" sz="4800" b="1" cap="small" spc="-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Arial" panose="020B0604020202020204" pitchFamily="34" charset="0"/>
                <a:sym typeface="+mn-ea"/>
              </a:rPr>
              <a:t>applications and </a:t>
            </a:r>
            <a:br>
              <a:rPr lang="en-US" sz="4800" b="1" cap="small" spc="-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Arial" panose="020B0604020202020204" pitchFamily="34" charset="0"/>
                <a:sym typeface="+mn-ea"/>
              </a:rPr>
            </a:br>
            <a:r>
              <a:rPr lang="en-US" sz="4800" b="1" cap="small" spc="-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Arial" panose="020B0604020202020204" pitchFamily="34" charset="0"/>
                <a:sym typeface="+mn-ea"/>
              </a:rPr>
              <a:t>other actions on cpengrams portal </a:t>
            </a:r>
            <a:endParaRPr lang="en-US" sz="4800" b="1" cap="small" spc="-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+mn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4485" y="291465"/>
            <a:ext cx="10040620" cy="131889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click </a:t>
            </a:r>
            <a:r>
              <a:rPr lang="en-US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“REMINDER” :if </a:t>
            </a: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delayed </a:t>
            </a:r>
            <a:b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(FOR APPLICANT)</a:t>
            </a:r>
            <a:r>
              <a:rPr lang="en-US" sz="4400" b="1" dirty="0">
                <a:solidFill>
                  <a:schemeClr val="tx1"/>
                </a:solidFill>
              </a:rPr>
              <a:t> 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86355" y="4002405"/>
            <a:ext cx="76200" cy="38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485" y="1892935"/>
            <a:ext cx="10039985" cy="46488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Right Arrow 9"/>
          <p:cNvSpPr/>
          <p:nvPr/>
        </p:nvSpPr>
        <p:spPr>
          <a:xfrm rot="20006348">
            <a:off x="1611664" y="3285316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4485" y="291465"/>
            <a:ext cx="10222865" cy="131889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click </a:t>
            </a:r>
            <a:r>
              <a:rPr lang="en-US" sz="42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“status” : FOR</a:t>
            </a:r>
            <a:r>
              <a:rPr lang="en-US" sz="42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 pendency level</a:t>
            </a:r>
            <a:r>
              <a:rPr lang="en-US" sz="4200" b="1" dirty="0">
                <a:solidFill>
                  <a:schemeClr val="tx1"/>
                </a:solidFill>
              </a:rPr>
              <a:t>   </a:t>
            </a:r>
            <a:br>
              <a:rPr lang="en-US" sz="4200" b="1" dirty="0">
                <a:solidFill>
                  <a:schemeClr val="tx1"/>
                </a:solidFill>
              </a:rPr>
            </a:br>
            <a:r>
              <a:rPr lang="en-US" sz="4200" b="1" dirty="0">
                <a:solidFill>
                  <a:schemeClr val="tx1"/>
                </a:solidFill>
              </a:rPr>
              <a:t> </a:t>
            </a:r>
            <a:r>
              <a:rPr lang="en-US" sz="42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(FOR APPLICANT)</a:t>
            </a:r>
            <a:r>
              <a:rPr lang="en-US" sz="4200" b="1" dirty="0">
                <a:solidFill>
                  <a:srgbClr val="7030A0"/>
                </a:solidFill>
                <a:sym typeface="+mn-ea"/>
              </a:rPr>
              <a:t> </a:t>
            </a:r>
            <a:endParaRPr lang="en-US" sz="4200" b="1" dirty="0">
              <a:solidFill>
                <a:srgbClr val="7030A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86355" y="4002405"/>
            <a:ext cx="76200" cy="38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95120" y="1801495"/>
            <a:ext cx="10222865" cy="47205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Right Arrow 5"/>
          <p:cNvSpPr/>
          <p:nvPr>
            <p:custDataLst>
              <p:tags r:id="rId4"/>
            </p:custDataLst>
          </p:nvPr>
        </p:nvSpPr>
        <p:spPr>
          <a:xfrm rot="20006348">
            <a:off x="3395379" y="2988136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4485" y="291465"/>
            <a:ext cx="9921875" cy="131889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click</a:t>
            </a:r>
            <a:r>
              <a:rPr lang="en-US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“</a:t>
            </a:r>
            <a:r>
              <a:rPr lang="en-US" sz="44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appeal” :  </a:t>
            </a: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if  not  satisfied</a:t>
            </a:r>
            <a:r>
              <a:rPr lang="en-US" sz="4400" b="1" dirty="0">
                <a:solidFill>
                  <a:schemeClr val="tx1"/>
                </a:solidFill>
                <a:sym typeface="+mn-ea"/>
              </a:rPr>
              <a:t> </a:t>
            </a:r>
            <a:br>
              <a:rPr lang="en-US" sz="4400" b="1" dirty="0">
                <a:solidFill>
                  <a:schemeClr val="tx1"/>
                </a:solidFill>
                <a:sym typeface="+mn-ea"/>
              </a:rPr>
            </a:b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(FOR APPLICANT)</a:t>
            </a:r>
            <a:r>
              <a:rPr lang="en-US" sz="4000" b="1" dirty="0">
                <a:solidFill>
                  <a:schemeClr val="tx1"/>
                </a:solidFill>
                <a:sym typeface="+mn-ea"/>
              </a:rPr>
              <a:t> </a:t>
            </a:r>
            <a:r>
              <a:rPr lang="en-US" sz="4000" b="1" dirty="0">
                <a:solidFill>
                  <a:srgbClr val="7030A0"/>
                </a:solidFill>
              </a:rPr>
              <a:t> 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86355" y="4002405"/>
            <a:ext cx="76200" cy="3873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20006348">
            <a:off x="6885339" y="3285316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94485" y="1809884"/>
            <a:ext cx="9922510" cy="456692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3" name="Right Arrow 2"/>
          <p:cNvSpPr/>
          <p:nvPr>
            <p:custDataLst>
              <p:tags r:id="rId4"/>
            </p:custDataLst>
          </p:nvPr>
        </p:nvSpPr>
        <p:spPr>
          <a:xfrm rot="20006348">
            <a:off x="7439222" y="3004850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4485" y="291465"/>
            <a:ext cx="10050145" cy="131889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b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click</a:t>
            </a:r>
            <a:b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</a:br>
            <a:r>
              <a:rPr lang="en-US" sz="44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“help” :  </a:t>
            </a: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to  know  more</a:t>
            </a:r>
            <a:br>
              <a:rPr lang="en-US" sz="4000" b="1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en-US" sz="4000" b="1" dirty="0">
                <a:solidFill>
                  <a:srgbClr val="7030A0"/>
                </a:solidFill>
              </a:rPr>
              <a:t> 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86355" y="4002405"/>
            <a:ext cx="76200" cy="387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b="8962"/>
          <a:stretch>
            <a:fillRect/>
          </a:stretch>
        </p:blipFill>
        <p:spPr>
          <a:xfrm>
            <a:off x="1595120" y="1739900"/>
            <a:ext cx="10049510" cy="46081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ight Arrow 2"/>
          <p:cNvSpPr/>
          <p:nvPr>
            <p:custDataLst>
              <p:tags r:id="rId4"/>
            </p:custDataLst>
          </p:nvPr>
        </p:nvSpPr>
        <p:spPr>
          <a:xfrm rot="20006348">
            <a:off x="8961154" y="2912571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0740" y="1600200"/>
            <a:ext cx="7970520" cy="36576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THANK YOU</a:t>
            </a:r>
            <a:endParaRPr lang="en-US" sz="6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4485" y="249520"/>
            <a:ext cx="9940290" cy="131889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type</a:t>
            </a:r>
            <a:br>
              <a:rPr lang="en-US" b="1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pgportal .gov.in/pension/</a:t>
            </a:r>
            <a:r>
              <a:rPr lang="en-US" sz="4400" b="1" dirty="0">
                <a:solidFill>
                  <a:schemeClr val="tx1"/>
                </a:solidFill>
              </a:rPr>
              <a:t> 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 l="1986" t="4617" r="52236" b="48453"/>
          <a:stretch>
            <a:fillRect/>
          </a:stretch>
        </p:blipFill>
        <p:spPr>
          <a:xfrm>
            <a:off x="1594485" y="1862744"/>
            <a:ext cx="9940290" cy="469053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106349">
            <a:off x="3621076" y="2376561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4485" y="291465"/>
            <a:ext cx="10022205" cy="1554113"/>
          </a:xfr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b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click </a:t>
            </a:r>
            <a:br>
              <a:rPr lang="en-US" b="1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“</a:t>
            </a:r>
            <a:r>
              <a:rPr lang="en-US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lodge  </a:t>
            </a: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YOUR  </a:t>
            </a:r>
            <a:r>
              <a:rPr lang="en-US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grievance”</a:t>
            </a:r>
            <a:b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en-US" sz="4000" b="1" dirty="0">
                <a:solidFill>
                  <a:srgbClr val="7030A0"/>
                </a:solidFill>
              </a:rPr>
              <a:t> 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76195" y="4000500"/>
            <a:ext cx="76200" cy="42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rcRect l="2955" t="4617" r="63052" b="66574"/>
          <a:stretch>
            <a:fillRect/>
          </a:stretch>
        </p:blipFill>
        <p:spPr>
          <a:xfrm>
            <a:off x="1593850" y="2147582"/>
            <a:ext cx="10022205" cy="437066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106349">
            <a:off x="2680102" y="4456833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291465"/>
            <a:ext cx="10110470" cy="147022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b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sz="38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select </a:t>
            </a:r>
            <a:br>
              <a:rPr lang="en-US" sz="3800" b="1" dirty="0" smtClean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en-US" sz="38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“Type of pensioner” &amp; click “continue”</a:t>
            </a:r>
            <a:br>
              <a:rPr lang="en-US" sz="3800" b="1" dirty="0" smtClean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en-US" sz="4000" b="1" dirty="0">
                <a:solidFill>
                  <a:srgbClr val="7030A0"/>
                </a:solidFill>
              </a:rPr>
              <a:t> 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76195" y="4000500"/>
            <a:ext cx="76200" cy="42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69770"/>
            <a:ext cx="10092293" cy="44767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858920" y="6070361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ight Arrow 5"/>
          <p:cNvSpPr/>
          <p:nvPr>
            <p:custDataLst>
              <p:tags r:id="rId3"/>
            </p:custDataLst>
          </p:nvPr>
        </p:nvSpPr>
        <p:spPr>
          <a:xfrm>
            <a:off x="4416726" y="2553499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8667" y="291464"/>
            <a:ext cx="10159788" cy="1570891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b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Fill in </a:t>
            </a: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MANDATORY FIELDS</a:t>
            </a:r>
            <a:r>
              <a:rPr lang="en-US" sz="4400" b="1" dirty="0">
                <a:solidFill>
                  <a:schemeClr val="tx1"/>
                </a:solidFill>
              </a:rPr>
              <a:t>  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(</a:t>
            </a:r>
            <a:r>
              <a:rPr lang="en-US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FILL in </a:t>
            </a: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MOBILE </a:t>
            </a:r>
            <a:r>
              <a:rPr lang="en-US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No. </a:t>
            </a: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OF APPLICANT)</a:t>
            </a:r>
            <a:b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rcRect t="19359" r="13089" b="5887"/>
          <a:stretch>
            <a:fillRect/>
          </a:stretch>
        </p:blipFill>
        <p:spPr>
          <a:xfrm>
            <a:off x="1608667" y="2091689"/>
            <a:ext cx="10159788" cy="4478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Right Arrow 3"/>
          <p:cNvSpPr/>
          <p:nvPr/>
        </p:nvSpPr>
        <p:spPr>
          <a:xfrm rot="849439">
            <a:off x="9284683" y="4775598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7133" y="243840"/>
            <a:ext cx="10091632" cy="179468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FILL in</a:t>
            </a:r>
            <a:br>
              <a:rPr lang="en-US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</a:b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  <a:cs typeface="Algerian" panose="04020705040A02060702" pitchFamily="82" charset="0"/>
                <a:sym typeface="+mn-ea"/>
              </a:rPr>
              <a:t>DETAILS - 4000 WORDS </a:t>
            </a:r>
            <a:b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  <a:cs typeface="Algerian" panose="04020705040A02060702" pitchFamily="82" charset="0"/>
                <a:sym typeface="+mn-ea"/>
              </a:rPr>
            </a:br>
            <a:r>
              <a:rPr lang="en-US" sz="4400" b="1" dirty="0" err="1">
                <a:solidFill>
                  <a:schemeClr val="tx1"/>
                </a:solidFill>
                <a:latin typeface="Algerian" panose="04020705040A02060702" pitchFamily="82" charset="0"/>
                <a:cs typeface="Algerian" panose="04020705040A02060702" pitchFamily="82" charset="0"/>
                <a:sym typeface="+mn-ea"/>
              </a:rPr>
              <a:t>AND/or</a:t>
            </a: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  <a:cs typeface="Algerian" panose="04020705040A02060702" pitchFamily="82" charset="0"/>
                <a:sym typeface="+mn-ea"/>
              </a:rPr>
              <a:t>   PDF  ATTACHMENT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"/>
          <a:srcRect l="10443" t="15810" r="13686" b="8601"/>
          <a:stretch>
            <a:fillRect/>
          </a:stretch>
        </p:blipFill>
        <p:spPr>
          <a:xfrm>
            <a:off x="1686560" y="2324100"/>
            <a:ext cx="10022840" cy="42405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Right Arrow 3"/>
          <p:cNvSpPr/>
          <p:nvPr/>
        </p:nvSpPr>
        <p:spPr>
          <a:xfrm rot="386348">
            <a:off x="5851559" y="3679016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386348">
            <a:off x="2494949" y="4809316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67933" y="291465"/>
            <a:ext cx="9775402" cy="147861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b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CLICK </a:t>
            </a:r>
            <a:b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</a:br>
            <a:r>
              <a:rPr lang="en-US" sz="44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“</a:t>
            </a:r>
            <a:r>
              <a:rPr lang="en-US" sz="4400" b="1" dirty="0" err="1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sUBMIT</a:t>
            </a:r>
            <a:r>
              <a:rPr lang="en-US" sz="44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” </a:t>
            </a:r>
            <a:b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</a:br>
            <a:r>
              <a:rPr lang="en-US" sz="4000" b="1" dirty="0">
                <a:solidFill>
                  <a:srgbClr val="7030A0"/>
                </a:solidFill>
              </a:rPr>
              <a:t> 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"/>
          <a:srcRect l="10443" t="15780" r="13686" b="8601"/>
          <a:stretch>
            <a:fillRect/>
          </a:stretch>
        </p:blipFill>
        <p:spPr>
          <a:xfrm>
            <a:off x="1667933" y="2033905"/>
            <a:ext cx="9775402" cy="45307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Right Arrow 3"/>
          <p:cNvSpPr/>
          <p:nvPr/>
        </p:nvSpPr>
        <p:spPr>
          <a:xfrm rot="386348">
            <a:off x="4666649" y="6217746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4485" y="291465"/>
            <a:ext cx="9848850" cy="1436667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b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ENTER OTP SENT ON </a:t>
            </a:r>
            <a:b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</a:b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MOBILE </a:t>
            </a:r>
            <a:r>
              <a:rPr lang="en-US" sz="4400" b="1" dirty="0" smtClean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NO. </a:t>
            </a: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OF APPLICANT </a:t>
            </a:r>
            <a:br>
              <a:rPr lang="en-US" sz="40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</a:br>
            <a:r>
              <a:rPr lang="en-US" sz="4000" b="1" dirty="0">
                <a:solidFill>
                  <a:srgbClr val="7030A0"/>
                </a:solidFill>
              </a:rPr>
              <a:t> 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12" name="Content Placeholder 11" descr="Capture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94485" y="2072080"/>
            <a:ext cx="9848850" cy="4042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4485" y="291465"/>
            <a:ext cx="9848850" cy="163800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anchor="ctr">
            <a:noAutofit/>
          </a:bodyPr>
          <a:lstStyle/>
          <a:p>
            <a:pPr algn="ctr"/>
            <a:b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b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b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SAVE </a:t>
            </a: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REGISTRATION No.  SENT ON </a:t>
            </a:r>
            <a:b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</a:rPr>
              <a:t>MOBILE No. OF APPLICANT</a:t>
            </a:r>
            <a: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  <a:t> </a:t>
            </a:r>
            <a:br>
              <a:rPr lang="en-US" sz="4400" b="1" dirty="0">
                <a:solidFill>
                  <a:schemeClr val="tx1"/>
                </a:solidFill>
                <a:latin typeface="Algerian" panose="04020705040A02060702" pitchFamily="82" charset="0"/>
                <a:sym typeface="+mn-ea"/>
              </a:rPr>
            </a:br>
            <a:r>
              <a:rPr lang="en-US" sz="4400" b="1" dirty="0">
                <a:solidFill>
                  <a:srgbClr val="7030A0"/>
                </a:solidFill>
                <a:latin typeface="Algerian" panose="04020705040A02060702" pitchFamily="82" charset="0"/>
                <a:sym typeface="+mn-ea"/>
              </a:rPr>
              <a:t> </a:t>
            </a:r>
            <a:br>
              <a:rPr lang="en-US" sz="4400" b="1" dirty="0">
                <a:solidFill>
                  <a:srgbClr val="7030A0"/>
                </a:solidFill>
                <a:latin typeface="Algerian" panose="04020705040A02060702" pitchFamily="82" charset="0"/>
                <a:sym typeface="+mn-ea"/>
              </a:rPr>
            </a:br>
            <a:r>
              <a:rPr lang="en-US" sz="4000" b="1" dirty="0">
                <a:solidFill>
                  <a:srgbClr val="7030A0"/>
                </a:solidFill>
              </a:rPr>
              <a:t> 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94485" y="2206304"/>
            <a:ext cx="9848850" cy="349726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386348">
            <a:off x="1714767" y="3723939"/>
            <a:ext cx="1095094" cy="28681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Theme7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Theme7</Template>
  <TotalTime>0</TotalTime>
  <Words>693</Words>
  <Application>WPS Presentation</Application>
  <PresentationFormat>Widescreen</PresentationFormat>
  <Paragraphs>33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SimSun</vt:lpstr>
      <vt:lpstr>Wingdings</vt:lpstr>
      <vt:lpstr>Wingdings 3</vt:lpstr>
      <vt:lpstr>Arial</vt:lpstr>
      <vt:lpstr>Wingdings 2</vt:lpstr>
      <vt:lpstr>Arial Black</vt:lpstr>
      <vt:lpstr>Algerian</vt:lpstr>
      <vt:lpstr>Times New Roman</vt:lpstr>
      <vt:lpstr>Arial Unicode MS</vt:lpstr>
      <vt:lpstr>Microsoft YaHei</vt:lpstr>
      <vt:lpstr>Century Gothic</vt:lpstr>
      <vt:lpstr>Calibri</vt:lpstr>
      <vt:lpstr>Mangal</vt:lpstr>
      <vt:lpstr>Segoe Print</vt:lpstr>
      <vt:lpstr>Theme7</vt:lpstr>
      <vt:lpstr> uploading  of  physical grievance applications and  other actions on cpengrams portal </vt:lpstr>
      <vt:lpstr>type pgportal .gov.in/pension/ </vt:lpstr>
      <vt:lpstr> click  “lodge  YOUR  grievance”  </vt:lpstr>
      <vt:lpstr> select  “Type of pensioner” &amp; click “continue”  </vt:lpstr>
      <vt:lpstr> Fill in MANDATORY FIELDS   (FILL in MOBILE No. OF APPLICANT) </vt:lpstr>
      <vt:lpstr>FILL in DETAILS - 4000 WORDS  AND/or   PDF  ATTACHMENT</vt:lpstr>
      <vt:lpstr> CLICK  “sUBMIT”   </vt:lpstr>
      <vt:lpstr> ENTER OTP SENT ON  MOBILE NO. OF APPLICANT   </vt:lpstr>
      <vt:lpstr>   SAVE REGISTRATION No.  SENT ON  MOBILE No. OF APPLICANT     </vt:lpstr>
      <vt:lpstr>click “REMINDER” :if delayed  (FOR APPLICANT) </vt:lpstr>
      <vt:lpstr>click “status” : FOR pendency level     (FOR APPLICANT) </vt:lpstr>
      <vt:lpstr>click “appeal” :  if  not  satisfied  (FOR APPLICANT)  </vt:lpstr>
      <vt:lpstr> click “help” :  to  know  more  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hp</cp:lastModifiedBy>
  <cp:revision>155</cp:revision>
  <dcterms:created xsi:type="dcterms:W3CDTF">2022-04-28T01:04:00Z</dcterms:created>
  <dcterms:modified xsi:type="dcterms:W3CDTF">2024-10-18T11:14:31Z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7BB56A3B0E394453B06267A80FD7DFDF</vt:lpwstr>
  </property>
  <property fmtid="{D5CDD505-2E9C-101B-9397-08002B2CF9AE}" pid="4" name="KSOProductBuildVer">
    <vt:lpwstr>1033-12.2.0.17119</vt:lpwstr>
  </property>
</Properties>
</file>