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18"/>
  </p:handoutMasterIdLst>
  <p:sldIdLst>
    <p:sldId id="266" r:id="rId3"/>
    <p:sldId id="530" r:id="rId5"/>
    <p:sldId id="560" r:id="rId6"/>
    <p:sldId id="561" r:id="rId7"/>
    <p:sldId id="542" r:id="rId8"/>
    <p:sldId id="543" r:id="rId9"/>
    <p:sldId id="563" r:id="rId10"/>
    <p:sldId id="584" r:id="rId11"/>
    <p:sldId id="585" r:id="rId12"/>
    <p:sldId id="562" r:id="rId13"/>
    <p:sldId id="564" r:id="rId14"/>
    <p:sldId id="566" r:id="rId15"/>
    <p:sldId id="567" r:id="rId16"/>
    <p:sldId id="267" r:id="rId17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0" userDrawn="1">
          <p15:clr>
            <a:srgbClr val="A4A3A4"/>
          </p15:clr>
        </p15:guide>
        <p15:guide id="2" pos="38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88953" autoAdjust="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orient="horz" pos="2250"/>
        <p:guide pos="3852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59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590"/>
            </a:lvl1pPr>
          </a:lstStyle>
          <a:p>
            <a:fld id="{837E2813-601B-4697-B14D-16502760099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59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590"/>
            </a:lvl1pPr>
          </a:lstStyle>
          <a:p>
            <a:fld id="{4775EF03-110B-4710-A708-FEF1927612B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3F8F91-4F38-4A01-947F-C76C21BA8A7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038" y="876300"/>
            <a:ext cx="4204325" cy="236553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8CCA95-4F40-4CDD-BF1E-B8C9EB86EE7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374900" y="533400"/>
            <a:ext cx="4752975" cy="2673350"/>
          </a:xfrm>
          <a:prstGeom prst="rect">
            <a:avLst/>
          </a:prstGeom>
        </p:spPr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950136" y="3385416"/>
            <a:ext cx="7602064" cy="3207120"/>
          </a:xfrm>
          <a:prstGeom prst="rect">
            <a:avLst/>
          </a:prstGeom>
        </p:spPr>
        <p:txBody>
          <a:bodyPr lIns="95012" tIns="47322" rIns="95012" bIns="47322">
            <a:noAutofit/>
          </a:bodyPr>
          <a:lstStyle/>
          <a:p>
            <a:endParaRPr lang="en-GB" sz="2000" spc="-1">
              <a:latin typeface="Arial" panose="020B0604020202020204"/>
            </a:endParaRPr>
          </a:p>
        </p:txBody>
      </p:sp>
      <p:sp>
        <p:nvSpPr>
          <p:cNvPr id="200" name="TextShape 3"/>
          <p:cNvSpPr txBox="1"/>
          <p:nvPr/>
        </p:nvSpPr>
        <p:spPr>
          <a:xfrm>
            <a:off x="5382640" y="6769728"/>
            <a:ext cx="4117256" cy="356040"/>
          </a:xfrm>
          <a:prstGeom prst="rect">
            <a:avLst/>
          </a:prstGeom>
          <a:noFill/>
          <a:ln>
            <a:noFill/>
          </a:ln>
        </p:spPr>
        <p:txBody>
          <a:bodyPr lIns="95012" tIns="47322" rIns="95012" bIns="47322" anchor="b">
            <a:noAutofit/>
          </a:bodyPr>
          <a:lstStyle/>
          <a:p>
            <a:pPr algn="r">
              <a:lnSpc>
                <a:spcPct val="100000"/>
              </a:lnSpc>
            </a:pPr>
            <a:fld id="{4BB96E7A-B2A0-46CD-B40C-2CE21ED02814}" type="slidenum">
              <a:rPr lang="en-GB" sz="1200" spc="-1">
                <a:solidFill>
                  <a:srgbClr val="000000"/>
                </a:solidFill>
              </a:rPr>
            </a:fld>
            <a:endParaRPr lang="en-GB" sz="1200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4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4" y="4777381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1" y="4323812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452954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2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3" y="627407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7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4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30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90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4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5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4" y="6135810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4" y="787784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image" Target="../media/image12.jpe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13.jpeg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2" Type="http://schemas.openxmlformats.org/officeDocument/2006/relationships/image" Target="../media/image14.jpeg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.xm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/>
          <p:nvPr/>
        </p:nvSpPr>
        <p:spPr>
          <a:xfrm>
            <a:off x="1615439" y="4415482"/>
            <a:ext cx="9601201" cy="197685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i-IN" sz="2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>
              <a:spcBef>
                <a:spcPct val="0"/>
              </a:spcBef>
              <a:buClr>
                <a:srgbClr val="94C600"/>
              </a:buClr>
              <a:defRPr/>
            </a:pPr>
            <a:endParaRPr lang="hi-IN" sz="4000" b="1" cap="small" spc="-5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>
              <a:spcBef>
                <a:spcPct val="0"/>
              </a:spcBef>
              <a:buClr>
                <a:srgbClr val="94C600"/>
              </a:buClr>
              <a:defRPr/>
            </a:pPr>
            <a:endParaRPr lang="hi-IN" sz="4000" b="1" cap="small" spc="-5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>
              <a:spcBef>
                <a:spcPct val="0"/>
              </a:spcBef>
              <a:buClr>
                <a:srgbClr val="94C600"/>
              </a:buClr>
              <a:defRPr/>
            </a:pPr>
            <a:r>
              <a:rPr lang="hi-IN" sz="4000" b="1" cap="small" spc="-50" dirty="0">
                <a:solidFill>
                  <a:schemeClr val="tx1"/>
                </a:solidFill>
                <a:latin typeface="Arial Black" panose="020B0A04020102020204" pitchFamily="34" charset="0"/>
              </a:rPr>
              <a:t>पेंशन एवं पेंशनभोगी कल्याण विभाग </a:t>
            </a:r>
            <a:endParaRPr lang="hi-IN" sz="4000" b="1" cap="small" spc="-5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>
              <a:spcBef>
                <a:spcPct val="0"/>
              </a:spcBef>
              <a:buClr>
                <a:srgbClr val="94C600"/>
              </a:buClr>
              <a:defRPr/>
            </a:pPr>
            <a:endParaRPr lang="en-US" sz="4000" b="1" cap="small" spc="-5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 descr="blue-pic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770402" y="-448602"/>
            <a:ext cx="1294645" cy="2517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485" y="1566545"/>
            <a:ext cx="9558020" cy="382968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  <a:prstDash val="sysDash"/>
          </a:ln>
        </p:spPr>
        <p:txBody>
          <a:bodyPr anchor="ctr">
            <a:noAutofit/>
          </a:bodyPr>
          <a:lstStyle/>
          <a:p>
            <a:pPr algn="ctr"/>
            <a:br>
              <a:rPr lang="hi-IN" sz="4200" b="1" dirty="0" smtClean="0">
                <a:solidFill>
                  <a:schemeClr val="tx1"/>
                </a:solidFill>
                <a:latin typeface="Algerian" panose="04020705040A02060702" pitchFamily="82" charset="0"/>
              </a:rPr>
            </a:br>
            <a:r>
              <a:rPr lang="hi-IN" sz="42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सीपेनग्राम्स पोर्टल </a:t>
            </a:r>
            <a:br>
              <a:rPr lang="hi-IN" sz="4200" b="1" dirty="0" smtClean="0">
                <a:solidFill>
                  <a:schemeClr val="tx1"/>
                </a:solidFill>
                <a:latin typeface="Algerian" panose="04020705040A02060702" pitchFamily="82" charset="0"/>
              </a:rPr>
            </a:br>
            <a:r>
              <a:rPr lang="hi-IN" sz="42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पर </a:t>
            </a:r>
            <a:br>
              <a:rPr lang="hi-IN" sz="4200" b="1" dirty="0" smtClean="0">
                <a:solidFill>
                  <a:schemeClr val="tx1"/>
                </a:solidFill>
                <a:latin typeface="Algerian" panose="04020705040A02060702" pitchFamily="82" charset="0"/>
              </a:rPr>
            </a:br>
            <a:r>
              <a:rPr lang="hi-IN" sz="42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फिजिकल शिकायत आवेदनों </a:t>
            </a:r>
            <a:r>
              <a:rPr lang="hi-IN" sz="4200" b="1" dirty="0" smtClean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को अपलोड करना</a:t>
            </a:r>
            <a:br>
              <a:rPr lang="hi-IN" sz="4200" b="1" dirty="0" smtClean="0">
                <a:solidFill>
                  <a:schemeClr val="tx1"/>
                </a:solidFill>
                <a:latin typeface="Algerian" panose="04020705040A02060702" pitchFamily="82" charset="0"/>
              </a:rPr>
            </a:br>
            <a:r>
              <a:rPr lang="hi-IN" sz="42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और </a:t>
            </a:r>
            <a:br>
              <a:rPr lang="hi-IN" sz="4200" b="1" dirty="0" smtClean="0">
                <a:solidFill>
                  <a:schemeClr val="tx1"/>
                </a:solidFill>
                <a:latin typeface="Algerian" panose="04020705040A02060702" pitchFamily="82" charset="0"/>
              </a:rPr>
            </a:br>
            <a:r>
              <a:rPr lang="hi-IN" sz="42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अन्य कार्यवाहियों का ब्यौरा</a:t>
            </a:r>
            <a:br>
              <a:rPr lang="hi-IN" sz="4200" b="1" dirty="0" smtClean="0">
                <a:solidFill>
                  <a:schemeClr val="tx1"/>
                </a:solidFill>
                <a:latin typeface="Algerian" panose="04020705040A02060702" pitchFamily="82" charset="0"/>
              </a:rPr>
            </a:br>
            <a:endParaRPr lang="hi-IN" sz="4200" b="1" dirty="0" smtClean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4485" y="234893"/>
            <a:ext cx="10040620" cy="1627464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  <a:prstDash val="sysDash"/>
          </a:ln>
        </p:spPr>
        <p:txBody>
          <a:bodyPr anchor="ctr">
            <a:noAutofit/>
          </a:bodyPr>
          <a:lstStyle/>
          <a:p>
            <a:pPr algn="ctr"/>
            <a:r>
              <a:rPr lang="hi-IN" sz="44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यदि विलंब हो तो</a:t>
            </a:r>
            <a:br>
              <a:rPr lang="en-US" sz="4400" b="1" dirty="0">
                <a:solidFill>
                  <a:schemeClr val="tx1"/>
                </a:solidFill>
                <a:latin typeface="Algerian" panose="04020705040A02060702" pitchFamily="82" charset="0"/>
              </a:rPr>
            </a:br>
            <a:r>
              <a:rPr lang="hi-IN" sz="4400" b="1" dirty="0">
                <a:solidFill>
                  <a:schemeClr val="tx1"/>
                </a:solidFill>
                <a:latin typeface="Algerian" panose="04020705040A02060702" pitchFamily="82" charset="0"/>
              </a:rPr>
              <a:t> </a:t>
            </a:r>
            <a:r>
              <a:rPr lang="hi-IN" sz="44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‘अनुस्मारक’ पर </a:t>
            </a:r>
            <a:r>
              <a:rPr lang="hi-IN" sz="4400" b="1" dirty="0">
                <a:solidFill>
                  <a:schemeClr val="tx1"/>
                </a:solidFill>
                <a:latin typeface="Algerian" panose="04020705040A02060702" pitchFamily="82" charset="0"/>
              </a:rPr>
              <a:t>क्लिक करें</a:t>
            </a:r>
            <a:r>
              <a:rPr lang="en-US" sz="4400" b="1" dirty="0">
                <a:solidFill>
                  <a:schemeClr val="tx1"/>
                </a:solidFill>
              </a:rPr>
              <a:t> -</a:t>
            </a:r>
            <a:r>
              <a:rPr lang="hi-IN" sz="4400" b="1" dirty="0" smtClean="0">
                <a:solidFill>
                  <a:schemeClr val="tx1"/>
                </a:solidFill>
                <a:sym typeface="+mn-ea"/>
              </a:rPr>
              <a:t>आवेदक </a:t>
            </a:r>
            <a:r>
              <a:rPr lang="hi-IN" sz="44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हेत</a:t>
            </a:r>
            <a:r>
              <a:rPr sz="4400" b="1" dirty="0">
                <a:solidFill>
                  <a:schemeClr val="tx1"/>
                </a:solidFill>
              </a:rPr>
              <a:t>ु</a:t>
            </a:r>
            <a:endParaRPr sz="4400" b="1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86355" y="4002405"/>
            <a:ext cx="76200" cy="387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85" y="2063692"/>
            <a:ext cx="10040620" cy="4454553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20006348">
            <a:off x="3062959" y="3334180"/>
            <a:ext cx="1095094" cy="286812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4485" y="291464"/>
            <a:ext cx="10222866" cy="195678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  <a:prstDash val="sysDash"/>
          </a:ln>
        </p:spPr>
        <p:txBody>
          <a:bodyPr anchor="ctr">
            <a:noAutofit/>
          </a:bodyPr>
          <a:lstStyle/>
          <a:p>
            <a:pPr algn="ctr"/>
            <a:r>
              <a:rPr lang="hi-IN" sz="4200" b="1" dirty="0">
                <a:solidFill>
                  <a:schemeClr val="tx1"/>
                </a:solidFill>
              </a:rPr>
              <a:t>लंबित स्थिति जानने के लिए </a:t>
            </a:r>
            <a:r>
              <a:rPr lang="hi-IN" sz="4200" b="1" dirty="0" smtClean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 </a:t>
            </a:r>
            <a:br>
              <a:rPr lang="hi-IN" sz="4200" b="1" dirty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</a:br>
            <a:r>
              <a:rPr lang="hi-IN" sz="4200" b="1" dirty="0" smtClean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 ‘कृपया शिकायत/अपील की स्थिति को देखें’</a:t>
            </a:r>
            <a:br>
              <a:rPr lang="hi-IN" sz="4200" b="1" dirty="0" smtClean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</a:br>
            <a:r>
              <a:rPr lang="hi-IN" sz="4200" b="1" dirty="0" smtClean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पर </a:t>
            </a:r>
            <a:r>
              <a:rPr lang="hi-IN" sz="4200" b="1" dirty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क्लिक करें</a:t>
            </a:r>
            <a:r>
              <a:rPr lang="en-US" altLang="hi-IN" sz="4200" b="1" dirty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 </a:t>
            </a:r>
            <a:r>
              <a:rPr lang="en-US" sz="4200" b="1" dirty="0">
                <a:solidFill>
                  <a:schemeClr val="tx1"/>
                </a:solidFill>
                <a:sym typeface="+mn-ea"/>
              </a:rPr>
              <a:t>-</a:t>
            </a:r>
            <a:r>
              <a:rPr lang="hi-IN" sz="4200" b="1" dirty="0" smtClean="0">
                <a:solidFill>
                  <a:schemeClr val="tx1"/>
                </a:solidFill>
                <a:sym typeface="+mn-ea"/>
              </a:rPr>
              <a:t>आवेदक </a:t>
            </a:r>
            <a:r>
              <a:rPr lang="hi-IN" sz="4200" b="1" dirty="0" smtClean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हेत</a:t>
            </a:r>
            <a:r>
              <a:rPr sz="4200" b="1" dirty="0">
                <a:solidFill>
                  <a:schemeClr val="tx1"/>
                </a:solidFill>
                <a:sym typeface="+mn-ea"/>
              </a:rPr>
              <a:t>ु</a:t>
            </a:r>
            <a:r>
              <a:rPr lang="hi-IN" sz="4200" b="1" dirty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 </a:t>
            </a:r>
            <a:endParaRPr lang="en-US" sz="4200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86355" y="4002405"/>
            <a:ext cx="76200" cy="387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84" y="2332140"/>
            <a:ext cx="10222865" cy="4395832"/>
          </a:xfrm>
          <a:prstGeom prst="rect">
            <a:avLst/>
          </a:prstGeom>
        </p:spPr>
      </p:pic>
      <p:sp>
        <p:nvSpPr>
          <p:cNvPr id="6" name="Right Arrow 5"/>
          <p:cNvSpPr/>
          <p:nvPr>
            <p:custDataLst>
              <p:tags r:id="rId3"/>
            </p:custDataLst>
          </p:nvPr>
        </p:nvSpPr>
        <p:spPr>
          <a:xfrm rot="20006348">
            <a:off x="4393670" y="3616701"/>
            <a:ext cx="1095094" cy="286812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4485" y="201337"/>
            <a:ext cx="9921875" cy="1409024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  <a:prstDash val="sysDash"/>
          </a:ln>
        </p:spPr>
        <p:txBody>
          <a:bodyPr anchor="ctr">
            <a:noAutofit/>
          </a:bodyPr>
          <a:lstStyle/>
          <a:p>
            <a:pPr algn="ctr"/>
            <a:r>
              <a:rPr lang="hi-IN" sz="4400" b="1" dirty="0" smtClean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यदि आप समाधान से संतुष्ट नहीं हैं तो</a:t>
            </a:r>
            <a:br>
              <a:rPr lang="hi-IN" sz="4400" b="1" dirty="0" smtClean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</a:br>
            <a:r>
              <a:rPr lang="hi-IN" sz="4400" b="1" dirty="0" smtClean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‘अपील’</a:t>
            </a:r>
            <a:r>
              <a:rPr lang="en-US" sz="4400" b="1" dirty="0">
                <a:solidFill>
                  <a:schemeClr val="tx1"/>
                </a:solidFill>
                <a:sym typeface="+mn-ea"/>
              </a:rPr>
              <a:t> </a:t>
            </a:r>
            <a:r>
              <a:rPr lang="en-US" sz="4400" b="1" dirty="0">
                <a:solidFill>
                  <a:schemeClr val="tx1"/>
                </a:solidFill>
              </a:rPr>
              <a:t> </a:t>
            </a:r>
            <a:r>
              <a:rPr lang="hi-IN" sz="4400" b="1" dirty="0" smtClean="0">
                <a:solidFill>
                  <a:schemeClr val="tx1"/>
                </a:solidFill>
              </a:rPr>
              <a:t>पर </a:t>
            </a:r>
            <a:r>
              <a:rPr lang="hi-IN" sz="4400" b="1" dirty="0">
                <a:solidFill>
                  <a:schemeClr val="tx1"/>
                </a:solidFill>
              </a:rPr>
              <a:t>क्लिक करें</a:t>
            </a:r>
            <a:r>
              <a:rPr lang="en-US" altLang="hi-IN" sz="4400" b="1" dirty="0">
                <a:solidFill>
                  <a:schemeClr val="tx1"/>
                </a:solidFill>
              </a:rPr>
              <a:t> </a:t>
            </a:r>
            <a:r>
              <a:rPr lang="en-US" sz="4400" b="1" dirty="0">
                <a:solidFill>
                  <a:schemeClr val="tx1"/>
                </a:solidFill>
                <a:sym typeface="+mn-ea"/>
              </a:rPr>
              <a:t>-</a:t>
            </a:r>
            <a:r>
              <a:rPr lang="hi-IN" sz="4400" b="1" dirty="0" smtClean="0">
                <a:solidFill>
                  <a:schemeClr val="tx1"/>
                </a:solidFill>
                <a:sym typeface="+mn-ea"/>
              </a:rPr>
              <a:t>आवेदक </a:t>
            </a:r>
            <a:r>
              <a:rPr lang="hi-IN" sz="4400" b="1" dirty="0">
                <a:solidFill>
                  <a:schemeClr val="tx1"/>
                </a:solidFill>
                <a:sym typeface="+mn-ea"/>
              </a:rPr>
              <a:t>हेतु</a:t>
            </a:r>
            <a:r>
              <a:rPr lang="en-US" sz="4000" b="1" dirty="0">
                <a:solidFill>
                  <a:schemeClr val="tx1"/>
                </a:solidFill>
              </a:rPr>
              <a:t> 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86355" y="4002405"/>
            <a:ext cx="76200" cy="387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85" y="1804117"/>
            <a:ext cx="9921875" cy="4537959"/>
          </a:xfrm>
          <a:prstGeom prst="rect">
            <a:avLst/>
          </a:prstGeom>
        </p:spPr>
      </p:pic>
      <p:sp>
        <p:nvSpPr>
          <p:cNvPr id="3" name="Right Arrow 2"/>
          <p:cNvSpPr/>
          <p:nvPr>
            <p:custDataLst>
              <p:tags r:id="rId3"/>
            </p:custDataLst>
          </p:nvPr>
        </p:nvSpPr>
        <p:spPr>
          <a:xfrm rot="20006348">
            <a:off x="7981967" y="3081831"/>
            <a:ext cx="1095094" cy="286812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4485" y="167780"/>
            <a:ext cx="10050145" cy="1585519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  <a:prstDash val="sysDash"/>
          </a:ln>
        </p:spPr>
        <p:txBody>
          <a:bodyPr anchor="ctr">
            <a:noAutofit/>
          </a:bodyPr>
          <a:lstStyle/>
          <a:p>
            <a:pPr algn="ctr"/>
            <a:br>
              <a:rPr lang="en-US" sz="3200" b="1" dirty="0">
                <a:solidFill>
                  <a:srgbClr val="7030A0"/>
                </a:solidFill>
                <a:latin typeface="Algerian" panose="04020705040A02060702" pitchFamily="82" charset="0"/>
              </a:rPr>
            </a:br>
            <a:r>
              <a:rPr lang="hi-IN" sz="4400" b="1" dirty="0">
                <a:solidFill>
                  <a:schemeClr val="tx1"/>
                </a:solidFill>
                <a:latin typeface="Algerian" panose="04020705040A02060702" pitchFamily="82" charset="0"/>
              </a:rPr>
              <a:t>अधिक जानकारी के लिए</a:t>
            </a:r>
            <a:r>
              <a:rPr lang="hi-IN" sz="4400" b="1" dirty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 </a:t>
            </a:r>
            <a:br>
              <a:rPr lang="hi-IN" sz="4400" b="1" dirty="0" smtClean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</a:br>
            <a:r>
              <a:rPr lang="hi-IN" sz="4400" b="1" dirty="0" smtClean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‘मदद’ पर </a:t>
            </a:r>
            <a:r>
              <a:rPr lang="hi-IN" sz="4400" b="1" dirty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क्लिक करें </a:t>
            </a:r>
            <a:br>
              <a:rPr lang="en-US" sz="4000" b="1" dirty="0">
                <a:solidFill>
                  <a:srgbClr val="7030A0"/>
                </a:solidFill>
                <a:latin typeface="Algerian" panose="04020705040A02060702" pitchFamily="82" charset="0"/>
              </a:rPr>
            </a:br>
            <a:r>
              <a:rPr lang="en-US" sz="4000" b="1" dirty="0">
                <a:solidFill>
                  <a:srgbClr val="7030A0"/>
                </a:solidFill>
              </a:rPr>
              <a:t> 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86355" y="4002405"/>
            <a:ext cx="76200" cy="387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30" y="1896701"/>
            <a:ext cx="10058400" cy="4655101"/>
          </a:xfrm>
          <a:prstGeom prst="rect">
            <a:avLst/>
          </a:prstGeom>
        </p:spPr>
      </p:pic>
      <p:sp>
        <p:nvSpPr>
          <p:cNvPr id="3" name="Right Arrow 2"/>
          <p:cNvSpPr/>
          <p:nvPr>
            <p:custDataLst>
              <p:tags r:id="rId3"/>
            </p:custDataLst>
          </p:nvPr>
        </p:nvSpPr>
        <p:spPr>
          <a:xfrm rot="20006348">
            <a:off x="9288326" y="3131255"/>
            <a:ext cx="1095094" cy="286812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0740" y="1600200"/>
            <a:ext cx="7970520" cy="36576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sz="8800" b="1" dirty="0">
                <a:solidFill>
                  <a:schemeClr val="tx1"/>
                </a:solidFill>
                <a:latin typeface="Arial Black" panose="020B0A04020102020204" pitchFamily="34" charset="0"/>
              </a:rPr>
              <a:t>धन्यवाद</a:t>
            </a:r>
            <a:endParaRPr lang="en-US" sz="8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85" y="1904300"/>
            <a:ext cx="9940290" cy="461394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4485" y="291465"/>
            <a:ext cx="9940290" cy="1419889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  <a:prstDash val="sysDash"/>
          </a:ln>
        </p:spPr>
        <p:txBody>
          <a:bodyPr anchor="ctr"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pgportal .gov.in/pension</a:t>
            </a:r>
            <a:r>
              <a:rPr lang="en-US" sz="4400" b="1" dirty="0">
                <a:solidFill>
                  <a:schemeClr val="tx1"/>
                </a:solidFill>
                <a:latin typeface="Algerian" panose="04020705040A02060702" pitchFamily="82" charset="0"/>
              </a:rPr>
              <a:t>/ </a:t>
            </a:r>
            <a:br>
              <a:rPr lang="hi-IN" sz="4400" b="1" dirty="0" smtClean="0">
                <a:solidFill>
                  <a:schemeClr val="tx1"/>
                </a:solidFill>
              </a:rPr>
            </a:br>
            <a:r>
              <a:rPr lang="hi-IN" sz="44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टाइप करें</a:t>
            </a:r>
            <a:endParaRPr lang="en-US" sz="44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9106349">
            <a:off x="2463396" y="2535365"/>
            <a:ext cx="1095094" cy="286812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85" y="2097248"/>
            <a:ext cx="10022205" cy="448811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4485" y="291465"/>
            <a:ext cx="10022205" cy="1570891"/>
          </a:xfr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prstDash val="sysDash"/>
          </a:ln>
        </p:spPr>
        <p:txBody>
          <a:bodyPr anchor="ctr">
            <a:noAutofit/>
          </a:bodyPr>
          <a:lstStyle/>
          <a:p>
            <a:pPr algn="ctr"/>
            <a:br>
              <a:rPr lang="en-US" sz="3200" b="1" dirty="0">
                <a:solidFill>
                  <a:srgbClr val="7030A0"/>
                </a:solidFill>
                <a:latin typeface="Algerian" panose="04020705040A02060702" pitchFamily="82" charset="0"/>
              </a:rPr>
            </a:br>
            <a:br>
              <a:rPr lang="en-US" sz="32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</a:br>
            <a:br>
              <a:rPr lang="hi-IN" sz="32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</a:br>
            <a:r>
              <a:rPr lang="hi-IN" sz="44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‘कृपया</a:t>
            </a:r>
            <a:r>
              <a:rPr lang="en-US" sz="44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 </a:t>
            </a:r>
            <a:r>
              <a:rPr lang="hi-IN" sz="44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अपनी शिकायत </a:t>
            </a:r>
            <a:r>
              <a:rPr lang="hi-IN" sz="4400" b="1" dirty="0">
                <a:solidFill>
                  <a:schemeClr val="tx1"/>
                </a:solidFill>
                <a:latin typeface="Algerian" panose="04020705040A02060702" pitchFamily="82" charset="0"/>
              </a:rPr>
              <a:t>यहाँ </a:t>
            </a:r>
            <a:r>
              <a:rPr lang="hi-IN" sz="44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दर्ज करें’ </a:t>
            </a:r>
            <a:br>
              <a:rPr lang="hi-IN" sz="4400" b="1" dirty="0">
                <a:solidFill>
                  <a:schemeClr val="tx1"/>
                </a:solidFill>
                <a:latin typeface="Algerian" panose="04020705040A02060702" pitchFamily="82" charset="0"/>
              </a:rPr>
            </a:br>
            <a:r>
              <a:rPr lang="hi-IN" sz="4400" b="1" dirty="0">
                <a:solidFill>
                  <a:schemeClr val="tx1"/>
                </a:solidFill>
                <a:latin typeface="Algerian" panose="04020705040A02060702" pitchFamily="82" charset="0"/>
              </a:rPr>
              <a:t>पर क्लिक करें </a:t>
            </a:r>
            <a:br>
              <a:rPr lang="en-US" sz="4400" b="1" dirty="0">
                <a:solidFill>
                  <a:schemeClr val="tx1"/>
                </a:solidFill>
                <a:latin typeface="Algerian" panose="04020705040A02060702" pitchFamily="82" charset="0"/>
              </a:rPr>
            </a:br>
            <a:br>
              <a:rPr lang="en-US" sz="4400" b="1" dirty="0">
                <a:solidFill>
                  <a:srgbClr val="7030A0"/>
                </a:solidFill>
                <a:latin typeface="Algerian" panose="04020705040A02060702" pitchFamily="82" charset="0"/>
              </a:rPr>
            </a:br>
            <a:r>
              <a:rPr lang="en-US" sz="4000" b="1" dirty="0">
                <a:solidFill>
                  <a:srgbClr val="7030A0"/>
                </a:solidFill>
              </a:rPr>
              <a:t> 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6195" y="4000500"/>
            <a:ext cx="76200" cy="4254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9106349">
            <a:off x="4268510" y="5727790"/>
            <a:ext cx="1095094" cy="286812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53152"/>
            <a:ext cx="12192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i-IN" altLang="en-US" sz="2100" b="0" i="0" u="none" strike="noStrike" cap="none" normalizeH="0" baseline="0" smtClean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/>
              </a:rPr>
              <a:t>यहाँ</a:t>
            </a:r>
            <a:r>
              <a:rPr kumimoji="0" lang="hi-IN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Mangal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1946246"/>
            <a:ext cx="9855201" cy="460555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76399" y="291465"/>
            <a:ext cx="9855201" cy="153733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  <a:prstDash val="sysDash"/>
          </a:ln>
        </p:spPr>
        <p:txBody>
          <a:bodyPr anchor="ctr">
            <a:noAutofit/>
          </a:bodyPr>
          <a:lstStyle/>
          <a:p>
            <a:pPr algn="ctr"/>
            <a:br>
              <a:rPr lang="en-US" sz="3200" b="1" dirty="0">
                <a:solidFill>
                  <a:srgbClr val="7030A0"/>
                </a:solidFill>
                <a:latin typeface="Algerian" panose="04020705040A02060702" pitchFamily="82" charset="0"/>
              </a:rPr>
            </a:br>
            <a:r>
              <a:rPr lang="hi-IN" sz="44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‘पेंशनर्स के प्रकार’ में से एक चुनें </a:t>
            </a:r>
            <a:r>
              <a:rPr lang="hi-IN" sz="4400" b="1" dirty="0">
                <a:solidFill>
                  <a:schemeClr val="tx1"/>
                </a:solidFill>
                <a:latin typeface="Algerian" panose="04020705040A02060702" pitchFamily="82" charset="0"/>
              </a:rPr>
              <a:t>और </a:t>
            </a:r>
            <a:br>
              <a:rPr lang="hi-IN" sz="4400" b="1" dirty="0" smtClean="0">
                <a:solidFill>
                  <a:schemeClr val="tx1"/>
                </a:solidFill>
                <a:latin typeface="Algerian" panose="04020705040A02060702" pitchFamily="82" charset="0"/>
              </a:rPr>
            </a:br>
            <a:r>
              <a:rPr lang="hi-IN" sz="44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‘जारी रखें’ </a:t>
            </a:r>
            <a:r>
              <a:rPr lang="hi-IN" sz="4400" b="1" dirty="0">
                <a:solidFill>
                  <a:schemeClr val="tx1"/>
                </a:solidFill>
                <a:latin typeface="Algerian" panose="04020705040A02060702" pitchFamily="82" charset="0"/>
              </a:rPr>
              <a:t>पर क्लिक करें</a:t>
            </a:r>
            <a:br>
              <a:rPr lang="en-US" sz="4400" b="1" dirty="0">
                <a:solidFill>
                  <a:schemeClr val="tx1"/>
                </a:solidFill>
                <a:latin typeface="Algerian" panose="04020705040A02060702" pitchFamily="82" charset="0"/>
              </a:rPr>
            </a:br>
            <a:r>
              <a:rPr lang="en-US" sz="4000" b="1" dirty="0">
                <a:solidFill>
                  <a:srgbClr val="7030A0"/>
                </a:solidFill>
              </a:rPr>
              <a:t> 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6195" y="4000500"/>
            <a:ext cx="76200" cy="4254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456248" y="6206267"/>
            <a:ext cx="1095094" cy="286812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ight Arrow 2"/>
          <p:cNvSpPr/>
          <p:nvPr>
            <p:custDataLst>
              <p:tags r:id="rId3"/>
            </p:custDataLst>
          </p:nvPr>
        </p:nvSpPr>
        <p:spPr>
          <a:xfrm>
            <a:off x="4181928" y="2681382"/>
            <a:ext cx="1095094" cy="286812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67" y="2097248"/>
            <a:ext cx="10159788" cy="4303552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08455" y="234892"/>
            <a:ext cx="10160000" cy="1728131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  <a:prstDash val="sysDash"/>
          </a:ln>
        </p:spPr>
        <p:txBody>
          <a:bodyPr anchor="ctr">
            <a:noAutofit/>
          </a:bodyPr>
          <a:lstStyle/>
          <a:p>
            <a:pPr algn="ctr"/>
            <a:br>
              <a:rPr lang="en-US" sz="32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</a:br>
            <a:r>
              <a:rPr lang="hi-IN" sz="4400" b="1" dirty="0" smtClean="0">
                <a:solidFill>
                  <a:schemeClr val="tx1"/>
                </a:solidFill>
              </a:rPr>
              <a:t>अनिवार्य क्षेत्र </a:t>
            </a:r>
            <a:r>
              <a:rPr lang="hi-IN" sz="4400" b="1" dirty="0">
                <a:solidFill>
                  <a:schemeClr val="tx1"/>
                </a:solidFill>
              </a:rPr>
              <a:t>भरें </a:t>
            </a:r>
            <a:r>
              <a:rPr lang="en-US" sz="4400" b="1" dirty="0">
                <a:solidFill>
                  <a:schemeClr val="tx1"/>
                </a:solidFill>
              </a:rPr>
              <a:t> </a:t>
            </a:r>
            <a:br>
              <a:rPr lang="en-US" sz="4400" b="1" dirty="0">
                <a:solidFill>
                  <a:schemeClr val="tx1"/>
                </a:solidFill>
              </a:rPr>
            </a:br>
            <a:r>
              <a:rPr lang="hi-IN" sz="4400" b="1" dirty="0" smtClean="0">
                <a:solidFill>
                  <a:schemeClr val="tx1"/>
                </a:solidFill>
              </a:rPr>
              <a:t>(</a:t>
            </a:r>
            <a:r>
              <a:rPr lang="hi-IN" sz="4400" b="1" dirty="0" smtClean="0">
                <a:solidFill>
                  <a:schemeClr val="tx1"/>
                </a:solidFill>
                <a:sym typeface="+mn-ea"/>
              </a:rPr>
              <a:t>आवेदक का</a:t>
            </a:r>
            <a:r>
              <a:rPr lang="hi-IN" sz="4400" b="1" dirty="0" smtClean="0">
                <a:solidFill>
                  <a:schemeClr val="tx1"/>
                </a:solidFill>
              </a:rPr>
              <a:t> मोबाइल </a:t>
            </a:r>
            <a:r>
              <a:rPr lang="hi-IN" sz="4400" b="1" dirty="0" smtClean="0">
                <a:solidFill>
                  <a:schemeClr val="tx1"/>
                </a:solidFill>
                <a:sym typeface="+mn-ea"/>
              </a:rPr>
              <a:t>नंबर</a:t>
            </a:r>
            <a:r>
              <a:rPr lang="en-US" altLang="hi-IN" sz="4400" b="1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hi-IN" sz="4400" b="1" dirty="0" smtClean="0">
                <a:solidFill>
                  <a:schemeClr val="tx1"/>
                </a:solidFill>
                <a:sym typeface="+mn-ea"/>
              </a:rPr>
              <a:t>भरें</a:t>
            </a:r>
            <a:r>
              <a:rPr lang="en-US" altLang="hi-IN" sz="4400" b="1" dirty="0" smtClean="0">
                <a:solidFill>
                  <a:schemeClr val="tx1"/>
                </a:solidFill>
                <a:sym typeface="+mn-ea"/>
              </a:rPr>
              <a:t>) </a:t>
            </a:r>
            <a:br>
              <a:rPr lang="en-US" sz="4400" b="1" dirty="0">
                <a:solidFill>
                  <a:schemeClr val="tx1"/>
                </a:solidFill>
              </a:rPr>
            </a:b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1679323">
            <a:off x="9796414" y="4473593"/>
            <a:ext cx="1095094" cy="286812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133" y="2281806"/>
            <a:ext cx="10091632" cy="4353498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17133" y="243840"/>
            <a:ext cx="10091632" cy="1870186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  <a:prstDash val="sysDash"/>
          </a:ln>
        </p:spPr>
        <p:txBody>
          <a:bodyPr anchor="ctr">
            <a:noAutofit/>
          </a:bodyPr>
          <a:lstStyle/>
          <a:p>
            <a:pPr algn="ctr"/>
            <a:br>
              <a:rPr lang="en-US" b="1" dirty="0" smtClean="0">
                <a:solidFill>
                  <a:srgbClr val="7030A0"/>
                </a:solidFill>
                <a:latin typeface="Algerian" panose="04020705040A02060702" pitchFamily="82" charset="0"/>
                <a:cs typeface="Algerian" panose="04020705040A02060702" pitchFamily="82" charset="0"/>
                <a:sym typeface="+mn-ea"/>
              </a:rPr>
            </a:br>
            <a:r>
              <a:rPr lang="en-US" b="1" dirty="0" smtClean="0">
                <a:solidFill>
                  <a:schemeClr val="tx1"/>
                </a:solidFill>
                <a:latin typeface="Algerian" panose="04020705040A02060702" pitchFamily="82" charset="0"/>
                <a:cs typeface="Algerian" panose="04020705040A02060702" pitchFamily="82" charset="0"/>
                <a:sym typeface="+mn-ea"/>
              </a:rPr>
              <a:t>4000 </a:t>
            </a:r>
            <a:r>
              <a:rPr lang="hi-IN" sz="4000" b="1" dirty="0" smtClean="0">
                <a:solidFill>
                  <a:schemeClr val="tx1"/>
                </a:solidFill>
                <a:latin typeface="Algerian" panose="04020705040A02060702" pitchFamily="82" charset="0"/>
                <a:cs typeface="Algerian" panose="04020705040A02060702" pitchFamily="82" charset="0"/>
                <a:sym typeface="+mn-ea"/>
              </a:rPr>
              <a:t>अक्षरों में </a:t>
            </a:r>
            <a:r>
              <a:rPr lang="hi-IN" sz="4000" b="1" dirty="0">
                <a:solidFill>
                  <a:schemeClr val="tx1"/>
                </a:solidFill>
                <a:latin typeface="Algerian" panose="04020705040A02060702" pitchFamily="82" charset="0"/>
                <a:cs typeface="Algerian" panose="04020705040A02060702" pitchFamily="82" charset="0"/>
                <a:sym typeface="+mn-ea"/>
              </a:rPr>
              <a:t>ब्यौरे भरें </a:t>
            </a:r>
            <a:br>
              <a:rPr lang="hi-IN" sz="4000" b="1" dirty="0">
                <a:solidFill>
                  <a:schemeClr val="tx1"/>
                </a:solidFill>
                <a:latin typeface="Algerian" panose="04020705040A02060702" pitchFamily="82" charset="0"/>
                <a:cs typeface="Algerian" panose="04020705040A02060702" pitchFamily="82" charset="0"/>
                <a:sym typeface="+mn-ea"/>
              </a:rPr>
            </a:br>
            <a:r>
              <a:rPr lang="hi-IN" sz="4000" b="1" dirty="0">
                <a:solidFill>
                  <a:schemeClr val="tx1"/>
                </a:solidFill>
                <a:latin typeface="Algerian" panose="04020705040A02060702" pitchFamily="82" charset="0"/>
                <a:cs typeface="Algerian" panose="04020705040A02060702" pitchFamily="82" charset="0"/>
                <a:sym typeface="+mn-ea"/>
              </a:rPr>
              <a:t>और/या </a:t>
            </a:r>
            <a:br>
              <a:rPr lang="hi-IN" sz="4000" b="1" dirty="0">
                <a:solidFill>
                  <a:schemeClr val="tx1"/>
                </a:solidFill>
                <a:latin typeface="Algerian" panose="04020705040A02060702" pitchFamily="82" charset="0"/>
                <a:cs typeface="Algerian" panose="04020705040A02060702" pitchFamily="82" charset="0"/>
                <a:sym typeface="+mn-ea"/>
              </a:rPr>
            </a:br>
            <a:r>
              <a:rPr lang="hi-IN" sz="4000" b="1" dirty="0">
                <a:solidFill>
                  <a:schemeClr val="tx1"/>
                </a:solidFill>
                <a:latin typeface="Algerian" panose="04020705040A02060702" pitchFamily="82" charset="0"/>
                <a:cs typeface="Algerian" panose="04020705040A02060702" pitchFamily="82" charset="0"/>
                <a:sym typeface="+mn-ea"/>
              </a:rPr>
              <a:t>पीडीएफ संलग्न करें </a:t>
            </a:r>
            <a:r>
              <a:rPr lang="en-US" sz="4000" b="1" dirty="0">
                <a:solidFill>
                  <a:schemeClr val="tx1"/>
                </a:solidFill>
                <a:latin typeface="Algerian" panose="04020705040A02060702" pitchFamily="82" charset="0"/>
                <a:cs typeface="Algerian" panose="04020705040A02060702" pitchFamily="82" charset="0"/>
                <a:sym typeface="+mn-ea"/>
              </a:rPr>
              <a:t> </a:t>
            </a:r>
            <a:br>
              <a:rPr lang="en-US" b="1" dirty="0">
                <a:solidFill>
                  <a:schemeClr val="tx1"/>
                </a:solidFill>
                <a:latin typeface="Algerian" panose="04020705040A02060702" pitchFamily="82" charset="0"/>
                <a:cs typeface="Algerian" panose="04020705040A02060702" pitchFamily="82" charset="0"/>
                <a:sym typeface="+mn-ea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386348">
            <a:off x="5851561" y="3477680"/>
            <a:ext cx="1095094" cy="286812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 rot="1317059">
            <a:off x="2343946" y="4465733"/>
            <a:ext cx="1095094" cy="286812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67933" y="291465"/>
            <a:ext cx="9775402" cy="1445056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  <a:prstDash val="sysDash"/>
          </a:ln>
        </p:spPr>
        <p:txBody>
          <a:bodyPr anchor="ctr">
            <a:noAutofit/>
          </a:bodyPr>
          <a:lstStyle/>
          <a:p>
            <a:pPr algn="ctr"/>
            <a:r>
              <a:rPr lang="hi-IN" sz="4400" b="1" dirty="0" smtClean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‘जमा करें’</a:t>
            </a:r>
            <a:br>
              <a:rPr lang="hi-IN" sz="4400" b="1" dirty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</a:br>
            <a:r>
              <a:rPr lang="hi-IN" sz="4400" b="1" dirty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पर क्लिक करें </a:t>
            </a:r>
            <a:r>
              <a:rPr lang="en-US" sz="4400" b="1" dirty="0">
                <a:solidFill>
                  <a:srgbClr val="7030A0"/>
                </a:solidFill>
              </a:rPr>
              <a:t> </a:t>
            </a:r>
            <a:endParaRPr lang="en-US" sz="4400" dirty="0">
              <a:solidFill>
                <a:srgbClr val="7030A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933" y="1937857"/>
            <a:ext cx="9775402" cy="4622334"/>
          </a:xfrm>
        </p:spPr>
      </p:pic>
      <p:sp>
        <p:nvSpPr>
          <p:cNvPr id="4" name="Right Arrow 3"/>
          <p:cNvSpPr/>
          <p:nvPr/>
        </p:nvSpPr>
        <p:spPr>
          <a:xfrm rot="386348">
            <a:off x="4935097" y="6017068"/>
            <a:ext cx="1095094" cy="286812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4485" y="291465"/>
            <a:ext cx="9848850" cy="1512168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  <a:prstDash val="sysDash"/>
          </a:ln>
        </p:spPr>
        <p:txBody>
          <a:bodyPr anchor="ctr">
            <a:noAutofit/>
          </a:bodyPr>
          <a:lstStyle/>
          <a:p>
            <a:pPr algn="ctr"/>
            <a:br>
              <a:rPr lang="en-US" sz="3200" b="1" dirty="0">
                <a:solidFill>
                  <a:srgbClr val="7030A0"/>
                </a:solidFill>
                <a:latin typeface="Algerian" panose="04020705040A02060702" pitchFamily="82" charset="0"/>
              </a:rPr>
            </a:br>
            <a:br>
              <a:rPr lang="en-US" sz="32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</a:br>
            <a:r>
              <a:rPr lang="hi-IN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 </a:t>
            </a:r>
            <a:r>
              <a:rPr lang="hi-IN" b="1" dirty="0" smtClean="0">
                <a:solidFill>
                  <a:srgbClr val="7030A0"/>
                </a:solidFill>
                <a:sym typeface="+mn-ea"/>
              </a:rPr>
              <a:t>  </a:t>
            </a:r>
            <a:br>
              <a:rPr lang="hi-IN" b="1" dirty="0" smtClean="0">
                <a:solidFill>
                  <a:srgbClr val="7030A0"/>
                </a:solidFill>
                <a:sym typeface="+mn-ea"/>
              </a:rPr>
            </a:br>
            <a:r>
              <a:rPr lang="hi-IN" sz="4400" b="1" dirty="0" smtClean="0">
                <a:solidFill>
                  <a:schemeClr val="tx1"/>
                </a:solidFill>
                <a:sym typeface="+mn-ea"/>
              </a:rPr>
              <a:t>आवेदक </a:t>
            </a:r>
            <a:r>
              <a:rPr lang="hi-IN" sz="4400" b="1" dirty="0" smtClean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के</a:t>
            </a:r>
            <a:r>
              <a:rPr lang="en-US" altLang="hi-IN" sz="4400" b="1" dirty="0" smtClean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 </a:t>
            </a:r>
            <a:r>
              <a:rPr lang="hi-IN" sz="4400" b="1" dirty="0" smtClean="0">
                <a:solidFill>
                  <a:schemeClr val="tx1"/>
                </a:solidFill>
                <a:sym typeface="+mn-ea"/>
              </a:rPr>
              <a:t>मोबाइल नंबर</a:t>
            </a:r>
            <a:r>
              <a:rPr lang="en-US" altLang="hi-IN" sz="4400" b="1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hi-IN" sz="4400" b="1" dirty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पर </a:t>
            </a:r>
            <a:r>
              <a:rPr lang="hi-IN" sz="4400" b="1" dirty="0" smtClean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भेजे </a:t>
            </a:r>
            <a:r>
              <a:rPr lang="hi-IN" sz="4400" b="1" dirty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गए</a:t>
            </a:r>
            <a:r>
              <a:rPr lang="en-US" altLang="hi-IN" sz="4400" b="1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hi-IN" sz="4400" b="1" dirty="0" smtClean="0">
                <a:solidFill>
                  <a:schemeClr val="tx1"/>
                </a:solidFill>
                <a:sym typeface="+mn-ea"/>
              </a:rPr>
              <a:t> </a:t>
            </a:r>
            <a:br>
              <a:rPr lang="hi-IN" sz="4400" b="1" dirty="0" smtClean="0">
                <a:solidFill>
                  <a:schemeClr val="tx1"/>
                </a:solidFill>
                <a:sym typeface="+mn-ea"/>
              </a:rPr>
            </a:br>
            <a:r>
              <a:rPr lang="hi-IN" sz="4400" b="1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hi-IN" sz="4400" b="1" dirty="0" smtClean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ओटीपी</a:t>
            </a:r>
            <a:r>
              <a:rPr lang="en-US" altLang="hi-IN" sz="4400" b="1" dirty="0" smtClean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 </a:t>
            </a:r>
            <a:r>
              <a:rPr lang="hi-IN" sz="4400" b="1" dirty="0" smtClean="0">
                <a:solidFill>
                  <a:schemeClr val="tx1"/>
                </a:solidFill>
                <a:sym typeface="+mn-ea"/>
              </a:rPr>
              <a:t>को</a:t>
            </a:r>
            <a:r>
              <a:rPr lang="en-US" altLang="hi-IN" sz="4400" b="1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hi-IN" sz="4400" b="1" dirty="0">
                <a:solidFill>
                  <a:schemeClr val="tx1"/>
                </a:solidFill>
                <a:sym typeface="+mn-ea"/>
              </a:rPr>
              <a:t>भरें</a:t>
            </a:r>
            <a:r>
              <a:rPr lang="hi-IN" sz="4400" b="1" dirty="0">
                <a:solidFill>
                  <a:schemeClr val="tx1"/>
                </a:solidFill>
                <a:latin typeface="Algerian" panose="04020705040A02060702" pitchFamily="82" charset="0"/>
              </a:rPr>
              <a:t> </a:t>
            </a:r>
            <a:br>
              <a:rPr lang="hi-IN" sz="4400" b="1" dirty="0">
                <a:solidFill>
                  <a:schemeClr val="tx1"/>
                </a:solidFill>
                <a:latin typeface="Algerian" panose="04020705040A02060702" pitchFamily="82" charset="0"/>
              </a:rPr>
            </a:br>
            <a:br>
              <a:rPr lang="en-US" sz="4400" b="1" dirty="0">
                <a:solidFill>
                  <a:srgbClr val="7030A0"/>
                </a:solidFill>
                <a:latin typeface="Algerian" panose="04020705040A02060702" pitchFamily="82" charset="0"/>
                <a:sym typeface="+mn-ea"/>
              </a:rPr>
            </a:br>
            <a:r>
              <a:rPr lang="en-US" sz="4000" b="1" dirty="0">
                <a:solidFill>
                  <a:srgbClr val="7030A0"/>
                </a:solidFill>
              </a:rPr>
              <a:t> 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85" y="2021747"/>
            <a:ext cx="9848850" cy="43454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4485" y="291465"/>
            <a:ext cx="9848850" cy="162122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  <a:prstDash val="sysDash"/>
          </a:ln>
        </p:spPr>
        <p:txBody>
          <a:bodyPr anchor="ctr">
            <a:noAutofit/>
          </a:bodyPr>
          <a:lstStyle/>
          <a:p>
            <a:pPr algn="ctr"/>
            <a:br>
              <a:rPr lang="en-US" sz="3200" b="1" dirty="0">
                <a:solidFill>
                  <a:srgbClr val="7030A0"/>
                </a:solidFill>
                <a:latin typeface="Algerian" panose="04020705040A02060702" pitchFamily="82" charset="0"/>
              </a:rPr>
            </a:br>
            <a:br>
              <a:rPr lang="en-US" sz="3200" b="1" dirty="0">
                <a:solidFill>
                  <a:srgbClr val="7030A0"/>
                </a:solidFill>
                <a:latin typeface="Algerian" panose="04020705040A02060702" pitchFamily="82" charset="0"/>
              </a:rPr>
            </a:br>
            <a:br>
              <a:rPr lang="en-US" sz="3200" b="1" dirty="0">
                <a:solidFill>
                  <a:srgbClr val="7030A0"/>
                </a:solidFill>
                <a:latin typeface="Algerian" panose="04020705040A02060702" pitchFamily="82" charset="0"/>
              </a:rPr>
            </a:br>
            <a:br>
              <a:rPr lang="en-US" sz="3200" b="1" dirty="0">
                <a:solidFill>
                  <a:srgbClr val="7030A0"/>
                </a:solidFill>
                <a:latin typeface="Algerian" panose="04020705040A02060702" pitchFamily="82" charset="0"/>
              </a:rPr>
            </a:br>
            <a:r>
              <a:rPr lang="hi-IN" sz="4400" b="1" dirty="0" smtClean="0">
                <a:solidFill>
                  <a:schemeClr val="tx1"/>
                </a:solidFill>
                <a:sym typeface="+mn-ea"/>
              </a:rPr>
              <a:t>आवेदक </a:t>
            </a:r>
            <a:r>
              <a:rPr lang="hi-IN" sz="4400" b="1" dirty="0" smtClean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के</a:t>
            </a:r>
            <a:r>
              <a:rPr lang="en-US" altLang="hi-IN" sz="4400" b="1" dirty="0" smtClean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 </a:t>
            </a:r>
            <a:r>
              <a:rPr lang="hi-IN" sz="4400" b="1" dirty="0" smtClean="0">
                <a:solidFill>
                  <a:schemeClr val="tx1"/>
                </a:solidFill>
                <a:sym typeface="+mn-ea"/>
              </a:rPr>
              <a:t>मोबाइल नंबर</a:t>
            </a:r>
            <a:r>
              <a:rPr lang="en-US" altLang="hi-IN" sz="4400" b="1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hi-IN" sz="4400" b="1" dirty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पर भेजी गई</a:t>
            </a:r>
            <a:r>
              <a:rPr lang="hi-IN" sz="44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 </a:t>
            </a:r>
            <a:br>
              <a:rPr lang="hi-IN" sz="4400" b="1" dirty="0" smtClean="0">
                <a:solidFill>
                  <a:schemeClr val="tx1"/>
                </a:solidFill>
                <a:latin typeface="Algerian" panose="04020705040A02060702" pitchFamily="82" charset="0"/>
              </a:rPr>
            </a:br>
            <a:r>
              <a:rPr lang="hi-IN" sz="44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पंजीकरण </a:t>
            </a:r>
            <a:r>
              <a:rPr lang="hi-IN" sz="4400" b="1" dirty="0">
                <a:solidFill>
                  <a:schemeClr val="tx1"/>
                </a:solidFill>
                <a:latin typeface="Algerian" panose="04020705040A02060702" pitchFamily="82" charset="0"/>
              </a:rPr>
              <a:t>संख्या को</a:t>
            </a:r>
            <a:r>
              <a:rPr lang="en-US" altLang="hi-IN" sz="4400" b="1" dirty="0">
                <a:solidFill>
                  <a:schemeClr val="tx1"/>
                </a:solidFill>
                <a:latin typeface="Algerian" panose="04020705040A02060702" pitchFamily="82" charset="0"/>
              </a:rPr>
              <a:t> </a:t>
            </a:r>
            <a:r>
              <a:rPr lang="hi-IN" sz="4400" b="1" dirty="0">
                <a:solidFill>
                  <a:schemeClr val="tx1"/>
                </a:solidFill>
                <a:latin typeface="Algerian" panose="04020705040A02060702" pitchFamily="82" charset="0"/>
              </a:rPr>
              <a:t>नोट करें </a:t>
            </a:r>
            <a:r>
              <a:rPr lang="en-US" sz="4400" b="1" dirty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 </a:t>
            </a:r>
            <a:br>
              <a:rPr lang="en-US" b="1" dirty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</a:br>
            <a:br>
              <a:rPr lang="en-US" sz="4400" b="1" dirty="0">
                <a:solidFill>
                  <a:srgbClr val="7030A0"/>
                </a:solidFill>
                <a:latin typeface="Algerian" panose="04020705040A02060702" pitchFamily="82" charset="0"/>
                <a:sym typeface="+mn-ea"/>
              </a:rPr>
            </a:br>
            <a:r>
              <a:rPr lang="en-US" sz="4400" b="1" dirty="0">
                <a:solidFill>
                  <a:srgbClr val="7030A0"/>
                </a:solidFill>
                <a:latin typeface="Algerian" panose="04020705040A02060702" pitchFamily="82" charset="0"/>
                <a:sym typeface="+mn-ea"/>
              </a:rPr>
              <a:t> </a:t>
            </a:r>
            <a:br>
              <a:rPr lang="en-US" sz="4400" b="1" dirty="0">
                <a:solidFill>
                  <a:srgbClr val="7030A0"/>
                </a:solidFill>
                <a:latin typeface="Algerian" panose="04020705040A02060702" pitchFamily="82" charset="0"/>
                <a:sym typeface="+mn-ea"/>
              </a:rPr>
            </a:br>
            <a:r>
              <a:rPr lang="en-US" sz="4000" b="1" dirty="0">
                <a:solidFill>
                  <a:srgbClr val="7030A0"/>
                </a:solidFill>
              </a:rPr>
              <a:t> 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85" y="2021747"/>
            <a:ext cx="9848850" cy="4068659"/>
          </a:xfrm>
        </p:spPr>
      </p:pic>
      <p:sp>
        <p:nvSpPr>
          <p:cNvPr id="2" name="Right Arrow 1"/>
          <p:cNvSpPr/>
          <p:nvPr/>
        </p:nvSpPr>
        <p:spPr>
          <a:xfrm>
            <a:off x="2562057" y="4504116"/>
            <a:ext cx="1095094" cy="286812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Theme7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Theme7</Template>
  <TotalTime>0</TotalTime>
  <Words>831</Words>
  <Application>WPS Presentation</Application>
  <PresentationFormat>Widescreen</PresentationFormat>
  <Paragraphs>35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1" baseType="lpstr">
      <vt:lpstr>Arial</vt:lpstr>
      <vt:lpstr>SimSun</vt:lpstr>
      <vt:lpstr>Wingdings</vt:lpstr>
      <vt:lpstr>Wingdings 3</vt:lpstr>
      <vt:lpstr>Arial</vt:lpstr>
      <vt:lpstr>Wingdings 2</vt:lpstr>
      <vt:lpstr>Arial Black</vt:lpstr>
      <vt:lpstr>Algerian</vt:lpstr>
      <vt:lpstr>Times New Roman</vt:lpstr>
      <vt:lpstr>inherit</vt:lpstr>
      <vt:lpstr>Segoe Print</vt:lpstr>
      <vt:lpstr>Mangal</vt:lpstr>
      <vt:lpstr>Arial Unicode MS</vt:lpstr>
      <vt:lpstr>Microsoft YaHei</vt:lpstr>
      <vt:lpstr>Century Gothic</vt:lpstr>
      <vt:lpstr>Calibri</vt:lpstr>
      <vt:lpstr>Theme7</vt:lpstr>
      <vt:lpstr>सीपेनग्राम्स पोर्टल पर शिकायत निवारण सम्बन्धी जानकारी</vt:lpstr>
      <vt:lpstr>pgportal .gov.in/pension/  टाइप करें</vt:lpstr>
      <vt:lpstr>   ‘कृपया अपनी शिकायत यहाँ दर्ज करें’  पर क्लिक करें    </vt:lpstr>
      <vt:lpstr> ‘पेंशनर्स के प्रकार’ में से एक चुनें और  ‘जारी रखें’ पर क्लिक करें  </vt:lpstr>
      <vt:lpstr> अनिवार्य क्षेत्र भरें   (आवेदक का मोबाइल नंबर भरें)  </vt:lpstr>
      <vt:lpstr> 4000 अक्षरों में ब्यौरे भरें  और/या  पीडीएफ संलग्न करें   </vt:lpstr>
      <vt:lpstr>‘जमा करें’ पर क्लिक करें  </vt:lpstr>
      <vt:lpstr>      आवेदक के मोबाइल नंबर पर भेजे गए    ओटीपी को भरें    </vt:lpstr>
      <vt:lpstr>    आवेदक के मोबाइल नंबर पर भेजी गई  पंजीकरण संख्या को नोट करें       </vt:lpstr>
      <vt:lpstr>यदि विलंब हो तो  ‘अनुस्मारक’ पर क्लिक करें -आवेदक हेतु</vt:lpstr>
      <vt:lpstr>लंबित स्थिति जानने के लिए    ‘कृपया शिकायत/अपील की स्थिति को देखें’ पर क्लिक करें -आवेदक हेतु </vt:lpstr>
      <vt:lpstr>यदि आप समाधान से संतुष्ट नहीं हैं तो ‘अपील’  पर क्लिक करें -आवेदक हेतु </vt:lpstr>
      <vt:lpstr> अधिक जानकारी के लिए  ‘मदद’ पर क्लिक करें   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hp</cp:lastModifiedBy>
  <cp:revision>157</cp:revision>
  <dcterms:created xsi:type="dcterms:W3CDTF">2022-04-28T01:04:00Z</dcterms:created>
  <dcterms:modified xsi:type="dcterms:W3CDTF">2024-10-18T11:14:29Z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7BB56A3B0E394453B06267A80FD7DFDF</vt:lpwstr>
  </property>
  <property fmtid="{D5CDD505-2E9C-101B-9397-08002B2CF9AE}" pid="4" name="KSOProductBuildVer">
    <vt:lpwstr>1033-12.2.0.17119</vt:lpwstr>
  </property>
</Properties>
</file>